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7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1"/>
    <a:srgbClr val="DC5034"/>
    <a:srgbClr val="63B1E5"/>
    <a:srgbClr val="0073B0"/>
    <a:srgbClr val="0032A1"/>
    <a:srgbClr val="8331A7"/>
    <a:srgbClr val="65B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D35EC-7EF9-43AB-BE18-6840BCE14521}" v="7" dt="2022-12-15T09:02:53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41" autoAdjust="0"/>
  </p:normalViewPr>
  <p:slideViewPr>
    <p:cSldViewPr snapToGrid="0" snapToObjects="1">
      <p:cViewPr varScale="1">
        <p:scale>
          <a:sx n="141" d="100"/>
          <a:sy n="141" d="100"/>
        </p:scale>
        <p:origin x="150" y="3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4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2834FE-F2B6-A84E-A1F9-458ACA6F15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F1EB7-8103-D84D-84F6-74303A216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12E4-CFCB-5841-B346-01FDA9AF193D}" type="datetimeFigureOut">
              <a:rPr lang="fi-FI" smtClean="0"/>
              <a:t>21.12.2022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7F648-0307-9848-8510-C018B28C33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55AF8-C24E-924D-A112-46792FF84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73FE2-6FFE-534D-A264-7988550A0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14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29F1-D4A2-7845-97E6-EC89B9E6E233}" type="datetimeFigureOut">
              <a:rPr lang="fi-FI" smtClean="0"/>
              <a:t>21.12.2022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8B99-D757-AB44-A1B1-189E38A97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78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tilastokeskus.sharepoint.com/sites/powerpoint-esityksen-tekeminen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tilastokeskus.sharepoint.com/sites/powerpoint-esityksen-tekeminen/SitePages/Saavutettavuus.aspx" TargetMode="Externa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6BDE-15BB-BF4C-988F-BB6B76BE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6" y="1067186"/>
            <a:ext cx="8095736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D4F408-8114-044A-B306-BBA0FDCBE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4076700"/>
            <a:ext cx="8096250" cy="10600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aika</a:t>
            </a:r>
            <a:r>
              <a:rPr lang="en-US" dirty="0"/>
              <a:t>, </a:t>
            </a:r>
            <a:r>
              <a:rPr lang="en-US" dirty="0" err="1"/>
              <a:t>paikka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31A3B3-A4C8-4A2C-8AA4-9B158068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33C529-D8CB-41C1-BA7F-BDF6B8BEE2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DAD723-4887-CF42-8379-380C8A9EEDF9}" type="datetime1">
              <a:rPr lang="fi-FI" smtClean="0"/>
              <a:t>21.12.2022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1237A7-627A-4441-BF6C-C278623F5D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</p:spTree>
    <p:extLst>
      <p:ext uri="{BB962C8B-B14F-4D97-AF65-F5344CB8AC3E}">
        <p14:creationId xmlns:p14="http://schemas.microsoft.com/office/powerpoint/2010/main" val="34061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9B4AEF-6894-C941-968F-89CCA0185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365125"/>
            <a:ext cx="9823178" cy="5578475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  <a:lvl5pPr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9F5F67E-D324-4841-881E-1DAADF35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DE3DD363-2760-6544-ADD3-3546ADB4D30D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1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365125"/>
            <a:ext cx="9823178" cy="55784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78DCF0A-4368-CD4C-A541-6F08E2BD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E33DE24E-E3B3-0A46-85F5-4D1029754DC9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8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365125"/>
            <a:ext cx="9823178" cy="55784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091A2C1-84E5-4C4B-A5DE-163FB8194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DB21A076-184A-6246-AF58-EED8338A1161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96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otsikko ja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8677BE8-EEF4-7540-B421-39C091FEEEC7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576179" y="433127"/>
            <a:ext cx="4582780" cy="1205057"/>
          </a:xfrm>
        </p:spPr>
        <p:txBody>
          <a:bodyPr anchor="b" anchorCtr="0">
            <a:normAutofit/>
          </a:bodyPr>
          <a:lstStyle>
            <a:lvl1pPr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E10DCA9-A006-BF4B-AFB3-F69CA5F1D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3927" y="1825536"/>
            <a:ext cx="4582779" cy="4117975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  <a:lvl5pPr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5999" cy="6219826"/>
          </a:xfrm>
        </p:spPr>
        <p:txBody>
          <a:bodyPr/>
          <a:lstStyle>
            <a:lvl1pPr marL="0" indent="0">
              <a:buNone/>
              <a:defRPr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A079C1E-3B38-9A44-9C26-8FBB28E9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274B0823-A8FE-1B44-930E-302E09D01A3D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06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576179" y="433127"/>
            <a:ext cx="4582780" cy="1205057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3927" y="1825536"/>
            <a:ext cx="4582779" cy="41179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6" y="-1"/>
            <a:ext cx="6095999" cy="6219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8B6FEAB-E086-5D43-973E-2C51FCBF7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EC11A2FB-62DB-2D4A-B81C-01696CA70BFB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5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903F379-B213-5848-A40F-6569AA1E8407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576179" y="433127"/>
            <a:ext cx="4582780" cy="1205057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9C30391-F8B5-E94A-AAF9-77AD830E8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3927" y="1825536"/>
            <a:ext cx="4582779" cy="41179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583" y="-1"/>
            <a:ext cx="6095999" cy="62198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AA82ADA3-32AA-7F41-AB87-D2025C1A1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D1A7037A-4003-B746-B0F0-40B66C61A716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12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96217" y="365125"/>
            <a:ext cx="5041058" cy="1325563"/>
          </a:xfrm>
        </p:spPr>
        <p:txBody>
          <a:bodyPr anchor="b" anchorCtr="0">
            <a:normAutofit/>
          </a:bodyPr>
          <a:lstStyle>
            <a:lvl1pPr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216" y="1825536"/>
            <a:ext cx="5041057" cy="4117975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  <a:lvl5pPr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5999" cy="6219826"/>
          </a:xfrm>
        </p:spPr>
        <p:txBody>
          <a:bodyPr/>
          <a:lstStyle>
            <a:lvl1pPr marL="0" indent="0">
              <a:buNone/>
              <a:defRPr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DD1F6CC-0C16-514A-AEAD-57EDAB087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274B0823-A8FE-1B44-930E-302E09D01A3D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147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96217" y="365125"/>
            <a:ext cx="5041058" cy="1325563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216" y="1825536"/>
            <a:ext cx="5041057" cy="41179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905"/>
            <a:ext cx="6095999" cy="6217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6C33C782-3022-D445-B428-C766F4F69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EC11A2FB-62DB-2D4A-B81C-01696CA70BFB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40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96217" y="365125"/>
            <a:ext cx="5041058" cy="1325563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216" y="1825536"/>
            <a:ext cx="5041057" cy="41179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5999" cy="62198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D98DCA2-4AF0-E34F-9305-7283EB2F8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D1A7037A-4003-B746-B0F0-40B66C61A716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12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ikajanan alku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8C442F9-A506-AE4D-87F6-0C8F6227E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879255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D337812-13B3-6F4D-BEB1-24C796673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161" y="4438650"/>
            <a:ext cx="2646136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7EDA5FC-F70C-4946-BC03-095E3F4B5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723" y="4438650"/>
            <a:ext cx="2646135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C4F7DC1-A29E-C14D-ACDE-1BA8754266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3704" y="4438650"/>
            <a:ext cx="2646135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CB1AD-C14B-484C-B317-7A5FEC815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463E4-8ACD-A548-9D2B-AB1B9C3C4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1237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06027C0-1648-CE44-92BA-390A43000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408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D365F7-1CA2-814F-9697-1B6338B33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6857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C29423-D143-AB43-89FE-E967F07AD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A67FA18-CD7C-5043-BBBD-626F00761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80DD9F01-AAF0-6741-91CC-0A0ACFEC2D52}" type="datetime1">
              <a:rPr lang="fi-FI" smtClean="0"/>
              <a:t>21.12.2022</a:t>
            </a:fld>
            <a:endParaRPr lang="fi-FI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E490F2A1-BD3B-694A-B50A-1A76B913E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5444" y="6346945"/>
            <a:ext cx="1526387" cy="374530"/>
          </a:xfrm>
          <a:prstGeom prst="rect">
            <a:avLst/>
          </a:prstGeom>
        </p:spPr>
      </p:pic>
      <p:sp>
        <p:nvSpPr>
          <p:cNvPr id="20" name="Rectangle 7">
            <a:extLst>
              <a:ext uri="{FF2B5EF4-FFF2-40B4-BE49-F238E27FC236}">
                <a16:creationId xmlns:a16="http://schemas.microsoft.com/office/drawing/2014/main" id="{428C91D8-CB5A-41BB-A33A-647B4ED3D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1237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1">
            <a:extLst>
              <a:ext uri="{FF2B5EF4-FFF2-40B4-BE49-F238E27FC236}">
                <a16:creationId xmlns:a16="http://schemas.microsoft.com/office/drawing/2014/main" id="{7E0BBD83-7C10-488F-83DC-296EB7C73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4408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0467F336-6D00-405E-9406-E5BEE697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6857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81DAD6BC-E41D-490B-B425-BB4922B35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Graphic 24">
            <a:extLst>
              <a:ext uri="{FF2B5EF4-FFF2-40B4-BE49-F238E27FC236}">
                <a16:creationId xmlns:a16="http://schemas.microsoft.com/office/drawing/2014/main" id="{74616B2E-62C9-4519-829F-8FE49348F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5444" y="6346945"/>
            <a:ext cx="1526387" cy="3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C05B-83EB-664F-8202-6DB1FEB7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9823178" cy="1325563"/>
          </a:xfrm>
        </p:spPr>
        <p:txBody>
          <a:bodyPr anchor="b" anchorCtr="0"/>
          <a:lstStyle>
            <a:lvl1pPr>
              <a:defRPr b="1">
                <a:solidFill>
                  <a:srgbClr val="0065A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B09BF67-18C8-D74C-8C94-1D3A26D5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E25CAC3D-BD39-1D4A-A403-3F0D5245D987}" type="datetime1">
              <a:rPr lang="fi-FI" smtClean="0"/>
              <a:t>21.12.2022</a:t>
            </a:fld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825625"/>
            <a:ext cx="9823178" cy="4117975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  <a:lvl5pPr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6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ikajanan keski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F57C3F7-188C-8B42-92F2-D2F74E75E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879255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93344C5-30D4-5D4B-94AF-611B6A0021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161" y="4438650"/>
            <a:ext cx="2609066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F0146608-B2FD-8242-BB95-9E980FAF20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724" y="4438650"/>
            <a:ext cx="2609066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DCF6724-6CAF-7547-BA2F-F11C1C349E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9286" y="4438650"/>
            <a:ext cx="2660553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A38592-9BAC-0D4A-8B6C-5CF51AED5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E427509-2776-A040-B94B-35C935EA7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65CAC21A-0BDB-1B42-AF99-96396D16D341}" type="datetime1">
              <a:rPr lang="fi-FI" smtClean="0"/>
              <a:t>21.12.2022</a:t>
            </a:fld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5E6005-00FF-004E-8B9D-0165CFA4D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336966"/>
            <a:ext cx="12192000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1AFCF8-996D-8642-9FBF-731D94877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2F9F8-EF8D-EA47-BBBD-B7BC09BD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44600C-7612-2E47-99B2-DB3899F7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E36DCD2-0982-9A40-A124-E49913C44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5444" y="6346945"/>
            <a:ext cx="1526387" cy="374530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D7731D76-33FF-4EA1-8983-C46714D18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336966"/>
            <a:ext cx="12192000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61F94444-04FF-470F-A95E-83C11F767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A1DF8024-7E6A-480C-B42D-B5845975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Oval 15">
            <a:extLst>
              <a:ext uri="{FF2B5EF4-FFF2-40B4-BE49-F238E27FC236}">
                <a16:creationId xmlns:a16="http://schemas.microsoft.com/office/drawing/2014/main" id="{B5F4BCCB-3B9A-4BCB-B1F1-95ADAD5B0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9" name="Graphic 26">
            <a:extLst>
              <a:ext uri="{FF2B5EF4-FFF2-40B4-BE49-F238E27FC236}">
                <a16:creationId xmlns:a16="http://schemas.microsoft.com/office/drawing/2014/main" id="{BD33E51F-8E91-47E3-82E7-F9B31E62A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5444" y="6346945"/>
            <a:ext cx="1526387" cy="3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ikajanan loppu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34CEB4E-9B30-7849-83E2-19BC34F17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8792551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A70101E-7AC5-7F40-9426-04FBA0955C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161" y="4438650"/>
            <a:ext cx="2615244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FDE3167-73B1-2F4A-A0FD-8804DE313E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723" y="4438650"/>
            <a:ext cx="2615243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087A75-52B7-A24D-AAB6-F41AF29B8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64596" y="4438650"/>
            <a:ext cx="2615243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4DDF42-E9AD-CE47-85C4-A1A5E5016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32525710-619A-0B43-8053-E954911C0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5444" y="6346945"/>
            <a:ext cx="1526387" cy="37453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5C3E2E6-DD91-CA4D-9085-0517A15CF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DB9A9E60-1213-614D-9702-667BBDE63062}" type="datetime1">
              <a:rPr lang="fi-FI" smtClean="0"/>
              <a:t>21.12.2022</a:t>
            </a:fld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25D97A-7A3F-9348-BC3B-4E4DAFCA3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D63BCB-4A3C-7843-8A49-E31F9C29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859F71-13EB-DF41-9EA3-3868C7A68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E2CDBA-D0C5-3C47-B828-8729CD1F7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4136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Graphic 27">
            <a:extLst>
              <a:ext uri="{FF2B5EF4-FFF2-40B4-BE49-F238E27FC236}">
                <a16:creationId xmlns:a16="http://schemas.microsoft.com/office/drawing/2014/main" id="{BE26EBF1-7DFD-4C50-914D-85F5EDCB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5444" y="6346945"/>
            <a:ext cx="1526387" cy="374530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E9A3EB15-466D-4B64-8BF4-709EA88A5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A1F6D6B5-8F85-40C7-A325-3106BFE34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95149442-87CC-4B75-9AC8-6E8DE049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14E26F3C-8958-4D5F-AF02-3E38BAE89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14136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2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id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0236484-B73F-B04E-9B91-0248B5574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16" y="955965"/>
            <a:ext cx="3067397" cy="427274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4" name="Media Placeholder 13">
            <a:extLst>
              <a:ext uri="{FF2B5EF4-FFF2-40B4-BE49-F238E27FC236}">
                <a16:creationId xmlns:a16="http://schemas.microsoft.com/office/drawing/2014/main" id="{0893EA1F-5517-7A40-B2D0-E86D60D63182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164676" y="1039090"/>
            <a:ext cx="6724996" cy="4106487"/>
          </a:xfrm>
        </p:spPr>
        <p:txBody>
          <a:bodyPr/>
          <a:lstStyle/>
          <a:p>
            <a:r>
              <a:rPr lang="fi-FI"/>
              <a:t>Lisää medialeike napsauttamalla kuvaketta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62F816-F9E3-6846-83AF-16C8AE406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3626" y="249381"/>
            <a:ext cx="10756194" cy="5868785"/>
          </a:xfrm>
          <a:prstGeom prst="rect">
            <a:avLst/>
          </a:prstGeom>
          <a:effectLst>
            <a:outerShdw blurRad="317500" dist="177800" dir="6000000" sx="97000" sy="97000" algn="ctr" rotWithShape="0">
              <a:srgbClr val="000000">
                <a:alpha val="58000"/>
              </a:srgbClr>
            </a:outerShdw>
          </a:effectLst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D82C9CC-18DB-6B4B-A59B-763077AC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2A27DD64-1CC2-024A-A4E6-9117DB4106ED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47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nimi ja lyhyt esitte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247DB15-4BB8-2C4F-B514-3811813C54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24150" y="3988645"/>
            <a:ext cx="6743700" cy="437581"/>
          </a:xfrm>
        </p:spPr>
        <p:txBody>
          <a:bodyPr anchor="ctr" anchorCtr="1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Asiantuntijan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DDF9EE-2E04-ED4E-84EE-48952ECCF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5135" y="4589743"/>
            <a:ext cx="8721731" cy="1079196"/>
          </a:xfrm>
        </p:spPr>
        <p:txBody>
          <a:bodyPr anchor="t" anchorCtr="1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Lyhyt</a:t>
            </a:r>
            <a:r>
              <a:rPr lang="en-US" dirty="0"/>
              <a:t> </a:t>
            </a:r>
            <a:r>
              <a:rPr lang="en-US" dirty="0" err="1"/>
              <a:t>esittely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4B940C-CD8C-134F-A997-3071812D76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19650" y="843215"/>
            <a:ext cx="2552700" cy="289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123261D-65A5-9547-844C-8EB4975C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EA537-EFA7-8F43-91E5-45DB5B6C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4FCEB-58EF-4A4B-A6DD-09539658C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37D4EE47-E453-1645-951E-1358C6808E9C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39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0FD96D-9754-40EF-A097-9293DF238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84" y="2058350"/>
            <a:ext cx="5260816" cy="2098604"/>
          </a:xfrm>
        </p:spPr>
        <p:txBody>
          <a:bodyPr anchor="ctr"/>
          <a:lstStyle>
            <a:lvl1pPr>
              <a:defRPr sz="4400" b="1"/>
            </a:lvl1pPr>
          </a:lstStyle>
          <a:p>
            <a:r>
              <a:rPr lang="en-US" dirty="0" err="1"/>
              <a:t>Väliotsikko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9F5F67E-D324-4841-881E-1DAADF35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DE3DD363-2760-6544-ADD3-3546ADB4D30D}" type="datetime1">
              <a:rPr lang="fi-FI" smtClean="0"/>
              <a:t>21.12.2022</a:t>
            </a:fld>
            <a:endParaRPr lang="fi-FI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DBE5328-7FC2-4B69-9CEA-60C4CF5C4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778156"/>
            <a:ext cx="6226897" cy="2663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2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austakuvalla">
    <p:bg>
      <p:bgPr>
        <a:solidFill>
          <a:srgbClr val="63B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456DA6-113A-DD41-9B88-F3BC5D696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778156"/>
            <a:ext cx="6226897" cy="2663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00238D-A6BD-40F5-9F7B-A90006F6E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84" y="2058350"/>
            <a:ext cx="5260816" cy="2098604"/>
          </a:xfrm>
        </p:spPr>
        <p:txBody>
          <a:bodyPr anchor="ctr"/>
          <a:lstStyle>
            <a:lvl1pPr>
              <a:defRPr sz="4400" b="1"/>
            </a:lvl1pPr>
          </a:lstStyle>
          <a:p>
            <a:r>
              <a:rPr lang="en-US" dirty="0" err="1"/>
              <a:t>Väliotsikko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1B3853-6C3D-5346-8D15-ABD86E7B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6219999"/>
            <a:ext cx="12192001" cy="6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D701BFD-D3EB-0A45-A288-0E8242C0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5444" y="6346945"/>
            <a:ext cx="1526387" cy="374530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0A49B20-1C01-DA4C-A5C6-745369742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84D2A5-9AF1-9E49-80CF-2CA2B17B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66956-5E91-A64A-9BFF-443D74E82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B4217DCA-5148-244C-B761-ADC89A8D6568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71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tekst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380ECB5D-D194-471A-8AAF-8074767F5F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2449" y="1289520"/>
            <a:ext cx="3371014" cy="4282636"/>
          </a:xfrm>
          <a:solidFill>
            <a:srgbClr val="DC5034"/>
          </a:solidFill>
        </p:spPr>
        <p:txBody>
          <a:bodyPr lIns="288000" tIns="180000" bIns="180000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B5E29352-7953-418D-AA3F-0954A80FCE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5182" y="1289520"/>
            <a:ext cx="3371014" cy="4282636"/>
          </a:xfrm>
          <a:solidFill>
            <a:srgbClr val="DC5034"/>
          </a:solidFill>
        </p:spPr>
        <p:txBody>
          <a:bodyPr lIns="288000" tIns="180000" bIns="180000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FB25CDB-6BDE-4299-8B44-3DF0DADDA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6219999"/>
            <a:ext cx="12192001" cy="6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0A49B20-1C01-DA4C-A5C6-745369742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E430CC7E-19DF-48A8-8230-7133EE4858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7914" y="1289520"/>
            <a:ext cx="3371014" cy="4282636"/>
          </a:xfrm>
          <a:solidFill>
            <a:srgbClr val="DC5034"/>
          </a:solidFill>
        </p:spPr>
        <p:txBody>
          <a:bodyPr lIns="288000" tIns="180000" bIns="180000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18EEA2F-4B53-B54B-8A96-75DEF4BF5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5444" y="6346945"/>
            <a:ext cx="1526387" cy="37453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84D2A5-9AF1-9E49-80CF-2CA2B17B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66956-5E91-A64A-9BFF-443D74E82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B4217DCA-5148-244C-B761-ADC89A8D6568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61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  <p:extLst>
    <p:ext uri="{DCECCB84-F9BA-43D5-87BE-67443E8EF086}">
      <p15:sldGuideLst xmlns:p15="http://schemas.microsoft.com/office/powerpoint/2012/main">
        <p15:guide id="3" pos="211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6BDE-15BB-BF4C-988F-BB6B76BE5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86" y="1067186"/>
            <a:ext cx="8095736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err="1"/>
              <a:t>Kiitos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D4F408-8114-044A-B306-BBA0FDCBE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4076700"/>
            <a:ext cx="8096250" cy="800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Lisäteksti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E6663AB-A462-B34C-A285-C0F94EFD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B2B79-11FD-944B-A963-67752CC2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9FD0-E638-5F49-B0EF-22D9623D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D3A1997B-3BC2-6A4C-B39C-20941A3A6037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9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taustakuvalla">
    <p:bg>
      <p:bgPr>
        <a:solidFill>
          <a:srgbClr val="63B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F22959-4391-C749-85A0-8373565D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78156"/>
            <a:ext cx="7749541" cy="3098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16BDE-15BB-BF4C-988F-BB6B76BE5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86" y="1912620"/>
            <a:ext cx="6791274" cy="2007303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err="1"/>
              <a:t>Kiitos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D4F408-8114-044A-B306-BBA0FDCBE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4076700"/>
            <a:ext cx="6791274" cy="594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/>
              <a:t>Lisäteksti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1603C-AC20-9B48-B36D-98E17402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FCBB4B8-11C6-4C28-A924-3EDC401AD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E6663AB-A462-B34C-A285-C0F94EFD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B2B79-11FD-944B-A963-67752CC2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9FD0-E638-5F49-B0EF-22D9623D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D3A1997B-3BC2-6A4C-B39C-20941A3A6037}" type="datetime1">
              <a:rPr lang="fi-FI" smtClean="0"/>
              <a:t>21.12.2022</a:t>
            </a:fld>
            <a:endParaRPr lang="fi-FI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3242BD3-53EF-2C47-8B99-B78000A08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5444" y="6346945"/>
            <a:ext cx="1526387" cy="3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AOH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05400-22F1-4730-9AB9-4ED3BB80DBBC}"/>
              </a:ext>
            </a:extLst>
          </p:cNvPr>
          <p:cNvSpPr txBox="1"/>
          <p:nvPr userDrawn="1"/>
        </p:nvSpPr>
        <p:spPr>
          <a:xfrm>
            <a:off x="502158" y="288666"/>
            <a:ext cx="1158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Laajemmat ohjeet esityksen tekemiseen löytyvät Metkasta: Sisäiset palvelut - Viestintäpalvelut - </a:t>
            </a:r>
            <a:br>
              <a:rPr lang="fi-FI" sz="1800" dirty="0"/>
            </a:br>
            <a:r>
              <a:rPr lang="fi-FI" sz="1800" dirty="0"/>
              <a:t>PowerPoint-esityksen tekeminen: </a:t>
            </a:r>
            <a:r>
              <a:rPr lang="fi-FI" sz="1800" dirty="0">
                <a:hlinkClick r:id="rId3"/>
              </a:rPr>
              <a:t>https://tilastokeskus.sharepoint.com/sites/powerpoint-esityksen-tekeminen</a:t>
            </a:r>
            <a:endParaRPr lang="fi-FI" sz="1800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203C87A1-47C5-4206-8B3B-060EBE62093E}"/>
              </a:ext>
            </a:extLst>
          </p:cNvPr>
          <p:cNvSpPr txBox="1"/>
          <p:nvPr userDrawn="1"/>
        </p:nvSpPr>
        <p:spPr>
          <a:xfrm>
            <a:off x="502158" y="1122874"/>
            <a:ext cx="61100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 dirty="0">
                <a:solidFill>
                  <a:schemeClr val="accent1"/>
                </a:solidFill>
              </a:rPr>
              <a:t>1. </a:t>
            </a:r>
            <a:r>
              <a:rPr lang="fi-FI" sz="2000" dirty="0">
                <a:solidFill>
                  <a:schemeClr val="accent1"/>
                </a:solidFill>
              </a:rPr>
              <a:t>Varmista, että Sovita leipäteksti automaattisesti -paikkamerkki on pois käytöstä! (Tiedosto-Asetukset-Tarkistustyökalut-Automaattisen korjauksen asetukset). Muuten tekstilaatikon yli menevä teksti ja riviväli muuttuvat liian pieneksi ja luettavuus kärsii.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8C05466-30B3-4C18-B6AB-9C5FFC181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58" y="3015129"/>
            <a:ext cx="5429250" cy="1628775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D9BDD68D-90DD-475C-B1E4-3B94FBA05ABB}"/>
              </a:ext>
            </a:extLst>
          </p:cNvPr>
          <p:cNvSpPr txBox="1"/>
          <p:nvPr userDrawn="1"/>
        </p:nvSpPr>
        <p:spPr>
          <a:xfrm>
            <a:off x="502158" y="4937753"/>
            <a:ext cx="5989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/>
                </a:solidFill>
              </a:rPr>
              <a:t>2. </a:t>
            </a:r>
            <a:r>
              <a:rPr lang="fi-FI" dirty="0">
                <a:solidFill>
                  <a:schemeClr val="accent1"/>
                </a:solidFill>
              </a:rPr>
              <a:t>Varmista, että PowerPoint-esitys on </a:t>
            </a:r>
            <a:r>
              <a:rPr lang="fi-FI" dirty="0">
                <a:solidFill>
                  <a:schemeClr val="accent1"/>
                </a:solidFill>
                <a:hlinkClick r:id="rId5"/>
              </a:rPr>
              <a:t>saavutettava</a:t>
            </a:r>
            <a:r>
              <a:rPr lang="fi-FI" dirty="0">
                <a:solidFill>
                  <a:schemeClr val="accent1"/>
                </a:solidFill>
              </a:rPr>
              <a:t> ja ymmärrettävä, jos esitys on tarkoitus laittaa verkkosivuille tai esim. Tilastokeskuksen </a:t>
            </a:r>
            <a:r>
              <a:rPr lang="fi-FI" dirty="0" err="1">
                <a:solidFill>
                  <a:schemeClr val="accent1"/>
                </a:solidFill>
              </a:rPr>
              <a:t>SlideShare</a:t>
            </a:r>
            <a:r>
              <a:rPr lang="fi-FI" dirty="0">
                <a:solidFill>
                  <a:schemeClr val="accent1"/>
                </a:solidFill>
              </a:rPr>
              <a:t>-palveluun.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80C38BF6-EA96-44A7-B75A-C6632F10A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22140" y="1138518"/>
            <a:ext cx="4657725" cy="26479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7DC3FE00-9E9B-4D86-82DE-B500EE2E3832}"/>
              </a:ext>
            </a:extLst>
          </p:cNvPr>
          <p:cNvSpPr txBox="1"/>
          <p:nvPr userDrawn="1"/>
        </p:nvSpPr>
        <p:spPr>
          <a:xfrm>
            <a:off x="6340631" y="4015425"/>
            <a:ext cx="51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400" dirty="0">
                <a:solidFill>
                  <a:schemeClr val="accent1"/>
                </a:solidFill>
              </a:rPr>
              <a:t>3.</a:t>
            </a:r>
            <a:endParaRPr lang="fi-FI" sz="2400" dirty="0"/>
          </a:p>
        </p:txBody>
      </p:sp>
      <p:pic>
        <p:nvPicPr>
          <p:cNvPr id="17" name="Kuva 16" descr="Muuta sinisellä tai punaisella taustalla oleva linkki leipätekstin väriseksi.">
            <a:extLst>
              <a:ext uri="{FF2B5EF4-FFF2-40B4-BE49-F238E27FC236}">
                <a16:creationId xmlns:a16="http://schemas.microsoft.com/office/drawing/2014/main" id="{2C6B2E05-7D91-41D0-BDFA-B35AB4BD2A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65002" y="4129411"/>
            <a:ext cx="4572000" cy="161668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1250A-507C-0541-83DD-0C646C2F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E2F13-A82A-0A4B-8585-9BF9E5C68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9709-C1B2-234A-869F-2AF3589D0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FA6A9E56-DD5D-C346-84B8-8EBC01AC01A1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86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taustakuvalla">
    <p:bg>
      <p:bgPr>
        <a:solidFill>
          <a:srgbClr val="63B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0304727-10FC-554E-A6A8-DB7D4D80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78156"/>
            <a:ext cx="7749541" cy="3420000"/>
          </a:xfrm>
          <a:prstGeom prst="rect">
            <a:avLst/>
          </a:prstGeom>
          <a:solidFill>
            <a:srgbClr val="00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18CBD2-E2D9-8246-BE83-C553D7522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86" y="1912620"/>
            <a:ext cx="6791274" cy="2007303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34DD9FC-47D7-48AE-BAAB-66ECC97F0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00" y="4076699"/>
            <a:ext cx="6791274" cy="9997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aika</a:t>
            </a:r>
            <a:r>
              <a:rPr lang="en-US" dirty="0"/>
              <a:t>, </a:t>
            </a:r>
            <a:r>
              <a:rPr lang="en-US" dirty="0" err="1"/>
              <a:t>paikka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1603C-AC20-9B48-B36D-98E17402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E6663AB-A462-B34C-A285-C0F94EFD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9FD0-E638-5F49-B0EF-22D9623D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D3A1997B-3BC2-6A4C-B39C-20941A3A6037}" type="datetime1">
              <a:rPr lang="fi-FI" smtClean="0"/>
              <a:t>21.12.2022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B2B79-11FD-944B-A963-67752CC2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pic>
        <p:nvPicPr>
          <p:cNvPr id="17" name="Graphic 12">
            <a:extLst>
              <a:ext uri="{FF2B5EF4-FFF2-40B4-BE49-F238E27FC236}">
                <a16:creationId xmlns:a16="http://schemas.microsoft.com/office/drawing/2014/main" id="{6077D835-014C-4BAB-A3A9-1C7BC9B71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5444" y="6346945"/>
            <a:ext cx="1526387" cy="3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kaksi palsta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CECABA0-0855-DA4B-B5AD-9F705EBA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10513568" cy="1325563"/>
          </a:xfrm>
        </p:spPr>
        <p:txBody>
          <a:bodyPr anchor="b" anchorCtr="0"/>
          <a:lstStyle>
            <a:lvl1pPr>
              <a:defRPr b="1">
                <a:solidFill>
                  <a:srgbClr val="0065A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B0F-1C8A-0F4E-A56A-C944E46ED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7" y="1825624"/>
            <a:ext cx="5181600" cy="4117975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CCA58-AD67-EA4F-A4FA-99791451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050" y="1825537"/>
            <a:ext cx="5185444" cy="4118062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1250A-507C-0541-83DD-0C646C2F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E2F13-A82A-0A4B-8585-9BF9E5C68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9709-C1B2-234A-869F-2AF3589D0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FA6A9E56-DD5D-C346-84B8-8EBC01AC01A1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55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palsta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8BD05DF-C933-6F4E-B54C-8EC741E57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1050998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B0F-1C8A-0F4E-A56A-C944E46ED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7" y="1825624"/>
            <a:ext cx="5181600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CCA58-AD67-EA4F-A4FA-99791451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308" y="1825537"/>
            <a:ext cx="5181600" cy="4118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D7F2BE6-A0EE-254C-A680-A0F9A73C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E2F13-A82A-0A4B-8585-9BF9E5C68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9709-C1B2-234A-869F-2AF3589D0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681E36A7-713B-DD49-94CA-BB6B74E23ED0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2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palsta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BDCA2BF-29E1-0944-A8ED-7215373BE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1050998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95E20C-F870-134F-AA4A-F29890BA7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7" y="1825624"/>
            <a:ext cx="5181600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3B3DBE9-F0BE-BC41-AEB7-4103BF893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308" y="1825537"/>
            <a:ext cx="5181600" cy="4118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993F0CB-73A3-7C43-91FB-C5CC65612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3B926877-1624-E141-B7CA-D05B939A47DC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19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C05B-83EB-664F-8202-6DB1FEB7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9823178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825625"/>
            <a:ext cx="9823178" cy="41179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993F0CB-73A3-7C43-91FB-C5CC6561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3B926877-1624-E141-B7CA-D05B939A47DC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2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C05B-83EB-664F-8202-6DB1FEB7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9823178" cy="132556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825625"/>
            <a:ext cx="9823178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09EE59DA-6813-CE4E-B973-D7B64049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fld id="{9955E72F-25E8-8F4B-A2BA-353A79CAD721}" type="datetime1">
              <a:rPr lang="fi-FI" smtClean="0"/>
              <a:t>21.12.2022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35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E6856-4C57-B440-B26E-DB1A92D4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7B4C7-AE40-D24D-8781-74BC86E9E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9930A-31DF-A244-A64E-E4D43F6C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3069" y="6372529"/>
            <a:ext cx="4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5A1"/>
                </a:solidFill>
              </a:defRPr>
            </a:lvl1pPr>
          </a:lstStyle>
          <a:p>
            <a:fld id="{7C9DB053-BC39-5645-941A-EDB0DEC7708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4078B-0E7E-B142-878E-12692353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Tilastokeskus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4AB7-FB4C-C940-B0FD-45D285F3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5A1"/>
                </a:solidFill>
              </a:defRPr>
            </a:lvl1pPr>
          </a:lstStyle>
          <a:p>
            <a:fld id="{E1DAD723-4887-CF42-8379-380C8A9EEDF9}" type="datetime1">
              <a:rPr lang="fi-FI" smtClean="0"/>
              <a:t>21.12.2022</a:t>
            </a:fld>
            <a:endParaRPr lang="fi-FI" dirty="0"/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090A93F5-9FEF-47D7-BC83-D11AE3832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035444" y="6346945"/>
            <a:ext cx="1526387" cy="3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  <p:sldLayoutId id="2147483750" r:id="rId3"/>
    <p:sldLayoutId id="2147483749" r:id="rId4"/>
    <p:sldLayoutId id="2147483778" r:id="rId5"/>
    <p:sldLayoutId id="2147483751" r:id="rId6"/>
    <p:sldLayoutId id="2147483752" r:id="rId7"/>
    <p:sldLayoutId id="2147483753" r:id="rId8"/>
    <p:sldLayoutId id="2147483755" r:id="rId9"/>
    <p:sldLayoutId id="2147483757" r:id="rId10"/>
    <p:sldLayoutId id="2147483756" r:id="rId11"/>
    <p:sldLayoutId id="2147483758" r:id="rId12"/>
    <p:sldLayoutId id="2147483760" r:id="rId13"/>
    <p:sldLayoutId id="2147483759" r:id="rId14"/>
    <p:sldLayoutId id="2147483761" r:id="rId15"/>
    <p:sldLayoutId id="2147483763" r:id="rId16"/>
    <p:sldLayoutId id="2147483762" r:id="rId17"/>
    <p:sldLayoutId id="2147483764" r:id="rId18"/>
    <p:sldLayoutId id="2147483765" r:id="rId19"/>
    <p:sldLayoutId id="2147483766" r:id="rId20"/>
    <p:sldLayoutId id="2147483767" r:id="rId21"/>
    <p:sldLayoutId id="2147483661" r:id="rId22"/>
    <p:sldLayoutId id="2147483769" r:id="rId23"/>
    <p:sldLayoutId id="2147483777" r:id="rId24"/>
    <p:sldLayoutId id="2147483776" r:id="rId25"/>
    <p:sldLayoutId id="2147483775" r:id="rId26"/>
    <p:sldLayoutId id="2147483770" r:id="rId27"/>
    <p:sldLayoutId id="2147483771" r:id="rId28"/>
  </p:sldLayoutIdLst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oppiva.fi/kokoelmat/tiedon-aarella-tehoa-tiedon-kaytto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606478-7F3E-496D-B821-798A97C5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äärellä – tehoa tiedon käyttöön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DC7AA5-5E47-4AA2-A02E-AE2942CD5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eOppiva –kurssikokonaisuus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FF7C7F7-E640-45B2-ACC1-A646D4EB01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29C34D-B2C4-43EE-BBCE-24F05C849C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DAD723-4887-CF42-8379-380C8A9EEDF9}" type="datetime1">
              <a:rPr lang="fi-FI" smtClean="0"/>
              <a:t>21.12.2022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21B6FF-8FAE-4B8B-A0D7-F90D6D24AF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TiHA</a:t>
            </a:r>
          </a:p>
        </p:txBody>
      </p:sp>
    </p:spTree>
    <p:extLst>
      <p:ext uri="{BB962C8B-B14F-4D97-AF65-F5344CB8AC3E}">
        <p14:creationId xmlns:p14="http://schemas.microsoft.com/office/powerpoint/2010/main" val="37828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:push dir="u"/>
      </p:transition>
    </mc:Choice>
    <mc:Fallback xmlns="">
      <p:transition spd="slow" advTm="8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56B48-420E-468A-A1DB-FAF7BF92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äärellä </a:t>
            </a:r>
            <a:br>
              <a:rPr lang="fi-FI" dirty="0"/>
            </a:br>
            <a:r>
              <a:rPr lang="fi-FI" dirty="0"/>
              <a:t>– tehoa tiedon käyttöön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8340F2-6B36-431C-BD9C-125328415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Tutustu tietopolitiikan ajankohtaisiin aiheisiin eOppiva-verkkokoulutusten ja podcast-sarjan avulla. </a:t>
            </a:r>
          </a:p>
          <a:p>
            <a:r>
              <a:rPr lang="fi-FI" dirty="0"/>
              <a:t>Opit, mikä merkitys on laadukkaalla ja </a:t>
            </a:r>
            <a:r>
              <a:rPr lang="fi-FI" dirty="0" err="1"/>
              <a:t>yhteentoimivalla</a:t>
            </a:r>
            <a:r>
              <a:rPr lang="fi-FI" dirty="0"/>
              <a:t> tiedolla, ja miten julkista dataa jakamalla tieto saadaan tehokkaasti yhteiskunnan käyttöön.</a:t>
            </a:r>
          </a:p>
          <a:p>
            <a:endParaRPr lang="fi-FI" dirty="0"/>
          </a:p>
        </p:txBody>
      </p:sp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A6BD333A-ED6D-4666-BEAD-2948EBB59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866" r="3866"/>
          <a:stretch/>
        </p:blipFill>
        <p:spPr/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DF7985-71B1-436C-B8EE-B1BB59C0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114F68-E313-4901-A035-2A5CFC5C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TiHA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A73F76D-4B1E-489C-BFD4-06AE2776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0823-A8FE-1B44-930E-302E09D01A3D}" type="datetime1">
              <a:rPr lang="fi-FI" smtClean="0"/>
              <a:t>21.12.2022</a:t>
            </a:fld>
            <a:endParaRPr lang="fi-FI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339434F-B447-40EA-BB9A-E0E0A559CBF6}"/>
              </a:ext>
            </a:extLst>
          </p:cNvPr>
          <p:cNvSpPr txBox="1"/>
          <p:nvPr/>
        </p:nvSpPr>
        <p:spPr>
          <a:xfrm>
            <a:off x="6227477" y="1365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eOppiva</a:t>
            </a:r>
          </a:p>
        </p:txBody>
      </p:sp>
    </p:spTree>
    <p:extLst>
      <p:ext uri="{BB962C8B-B14F-4D97-AF65-F5344CB8AC3E}">
        <p14:creationId xmlns:p14="http://schemas.microsoft.com/office/powerpoint/2010/main" val="27971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DA0DDD-D805-4AD8-A32D-EA8F53D9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Viisi kurssia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812520-27D9-492E-9468-48759D4E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7BAC1F-908C-4887-8758-8C86632D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TiHA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589C96-8C19-45E6-A6A8-0FCA18CC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AC3D-BD39-1D4A-A403-3F0D5245D987}" type="datetime1">
              <a:rPr lang="fi-FI" smtClean="0"/>
              <a:t>21.12.2022</a:t>
            </a:fld>
            <a:endParaRPr lang="fi-FI" dirty="0"/>
          </a:p>
        </p:txBody>
      </p:sp>
      <p:pic>
        <p:nvPicPr>
          <p:cNvPr id="9" name="Kuva 8" descr="Tiedolla on väliä. Tiedon äärellä - tehoa tiedon käyttöön -kokonaisuus sisältää podcast-sarjan Tiedon äärellä - tietopolitiikasta tekoihin sekä neljä kurssikokonaisuutta: Tiedon äärellä - johdatus tietopolitiikkaan, Tiedot jakoon - julkisen datan jakamisen hyödyt ja toimintatavat, Tiedon laatu - laadun merkitys ja kuvaaminen sekä Tiedon yhteentoimivuus - merkitys ja mahdollistajat.">
            <a:extLst>
              <a:ext uri="{FF2B5EF4-FFF2-40B4-BE49-F238E27FC236}">
                <a16:creationId xmlns:a16="http://schemas.microsoft.com/office/drawing/2014/main" id="{90720236-4E90-49D3-A31F-ABF9DCB43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52" y="967340"/>
            <a:ext cx="9315495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AD5C8-D573-4DA7-9B26-1C7A2DF4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Kurssi: ”Tiedon laatu </a:t>
            </a:r>
            <a:br>
              <a:rPr lang="fi-FI" dirty="0"/>
            </a:br>
            <a:r>
              <a:rPr lang="fi-FI" dirty="0"/>
              <a:t>– laadun merkitys ja kuvaaminen”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06FA26F-8E44-431E-9B86-6AF459B7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D253897-FCB1-4CEC-8D0F-AC5939F7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TiHA TP3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EFBF4C-05E4-4E81-9059-01720EA4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AC3D-BD39-1D4A-A403-3F0D5245D987}" type="datetime1">
              <a:rPr lang="fi-FI" smtClean="0"/>
              <a:t>21.12.2022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C60632A-609A-4740-8484-E82662B6C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825626"/>
            <a:ext cx="4898480" cy="4035243"/>
          </a:xfrm>
        </p:spPr>
        <p:txBody>
          <a:bodyPr>
            <a:normAutofit/>
          </a:bodyPr>
          <a:lstStyle/>
          <a:p>
            <a:r>
              <a:rPr lang="fi-FI" dirty="0"/>
              <a:t>Tutustut laadun kuvaamisen perusteisiin ja erilaisiin laadun näkökulmiin yhteisten tiedon laatukriteerien kautta. </a:t>
            </a:r>
          </a:p>
          <a:p>
            <a:r>
              <a:rPr lang="fi-FI" dirty="0"/>
              <a:t>Käytännön esimerkkien ja pohdintatehtävien avulla ymmärryksesi tiedon laadusta kasvaa.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7904F92-5110-4163-97C3-EEB1C183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825626"/>
            <a:ext cx="6260850" cy="36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B90871-BB80-48FE-8895-7447AC83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 kursseihin eOppivassa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92AC454-3289-457C-A2D7-D0CD309A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5D234DA-CDA0-4F16-AF44-B023DA82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TiHA TP3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ACFB19-3188-4ECE-95B6-7260D13F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AC3D-BD39-1D4A-A403-3F0D5245D987}" type="datetime1">
              <a:rPr lang="fi-FI" smtClean="0"/>
              <a:t>21.12.2022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1FC03A0-DB2D-4ECA-BA29-EBD2DF6B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1825625"/>
            <a:ext cx="6840492" cy="4117975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https://www.eoppiva.fi/kokoelmat/</a:t>
            </a:r>
            <a:br>
              <a:rPr lang="fi-FI" dirty="0">
                <a:hlinkClick r:id="rId2"/>
              </a:rPr>
            </a:br>
            <a:r>
              <a:rPr lang="fi-FI" dirty="0">
                <a:hlinkClick r:id="rId2"/>
              </a:rPr>
              <a:t>tiedon-</a:t>
            </a:r>
            <a:r>
              <a:rPr lang="fi-FI" dirty="0" err="1">
                <a:hlinkClick r:id="rId2"/>
              </a:rPr>
              <a:t>aarella</a:t>
            </a:r>
            <a:r>
              <a:rPr lang="fi-FI" dirty="0">
                <a:hlinkClick r:id="rId2"/>
              </a:rPr>
              <a:t>-tehoa-tiedon-</a:t>
            </a:r>
            <a:r>
              <a:rPr lang="fi-FI" dirty="0" err="1">
                <a:hlinkClick r:id="rId2"/>
              </a:rPr>
              <a:t>kayttoon</a:t>
            </a:r>
            <a:r>
              <a:rPr lang="fi-FI" dirty="0">
                <a:hlinkClick r:id="rId2"/>
              </a:rPr>
              <a:t>/</a:t>
            </a:r>
            <a:endParaRPr lang="fi-FI" dirty="0"/>
          </a:p>
        </p:txBody>
      </p:sp>
      <p:grpSp>
        <p:nvGrpSpPr>
          <p:cNvPr id="16" name="Ryhmä 15" descr="Tiedon äärellä - tehoa tiedon käyttöön -kurssikokonaisuudessa opit:&#10;Miksi laatua pitää kuvata, miten tiedon kansallinen laatukehikko toimii laadun arvioinnin tukena ja miten pääset työssä alkuun sekä tutustut tiedon laatukriteereihin.">
            <a:extLst>
              <a:ext uri="{FF2B5EF4-FFF2-40B4-BE49-F238E27FC236}">
                <a16:creationId xmlns:a16="http://schemas.microsoft.com/office/drawing/2014/main" id="{E4A3D246-3E60-4993-81DE-8E4D65E220EB}"/>
              </a:ext>
            </a:extLst>
          </p:cNvPr>
          <p:cNvGrpSpPr/>
          <p:nvPr/>
        </p:nvGrpSpPr>
        <p:grpSpPr>
          <a:xfrm>
            <a:off x="838200" y="1829513"/>
            <a:ext cx="10342377" cy="4526837"/>
            <a:chOff x="838200" y="1829513"/>
            <a:chExt cx="10342377" cy="4526837"/>
          </a:xfrm>
        </p:grpSpPr>
        <p:sp>
          <p:nvSpPr>
            <p:cNvPr id="7" name="Puhekupla: Suorakulmio 6">
              <a:extLst>
                <a:ext uri="{FF2B5EF4-FFF2-40B4-BE49-F238E27FC236}">
                  <a16:creationId xmlns:a16="http://schemas.microsoft.com/office/drawing/2014/main" id="{37683214-5A83-461A-B176-CBA1B4AFF0DC}"/>
                </a:ext>
              </a:extLst>
            </p:cNvPr>
            <p:cNvSpPr/>
            <p:nvPr/>
          </p:nvSpPr>
          <p:spPr>
            <a:xfrm>
              <a:off x="8203541" y="1829513"/>
              <a:ext cx="2830285" cy="1325563"/>
            </a:xfrm>
            <a:prstGeom prst="wedgeRectCallout">
              <a:avLst>
                <a:gd name="adj1" fmla="val 4397"/>
                <a:gd name="adj2" fmla="val 677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Miksi laatua </a:t>
              </a:r>
              <a:br>
                <a:rPr lang="fi-FI" dirty="0"/>
              </a:br>
              <a:r>
                <a:rPr lang="fi-FI" dirty="0"/>
                <a:t>pitää kuvata?</a:t>
              </a:r>
            </a:p>
          </p:txBody>
        </p:sp>
        <p:sp>
          <p:nvSpPr>
            <p:cNvPr id="8" name="Puhekupla: Suorakulmio 7">
              <a:extLst>
                <a:ext uri="{FF2B5EF4-FFF2-40B4-BE49-F238E27FC236}">
                  <a16:creationId xmlns:a16="http://schemas.microsoft.com/office/drawing/2014/main" id="{6E2A15CB-0E04-4D50-A476-A259633D83ED}"/>
                </a:ext>
              </a:extLst>
            </p:cNvPr>
            <p:cNvSpPr/>
            <p:nvPr/>
          </p:nvSpPr>
          <p:spPr>
            <a:xfrm>
              <a:off x="5453486" y="3221830"/>
              <a:ext cx="2830285" cy="1325563"/>
            </a:xfrm>
            <a:prstGeom prst="wedgeRectCallout">
              <a:avLst>
                <a:gd name="adj1" fmla="val 36705"/>
                <a:gd name="adj2" fmla="val 651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Tiedon kansallinen laatukehikko laadun arvioinnin tukena</a:t>
              </a:r>
            </a:p>
          </p:txBody>
        </p:sp>
        <p:sp>
          <p:nvSpPr>
            <p:cNvPr id="9" name="Puhekupla: Suorakulmio 8">
              <a:extLst>
                <a:ext uri="{FF2B5EF4-FFF2-40B4-BE49-F238E27FC236}">
                  <a16:creationId xmlns:a16="http://schemas.microsoft.com/office/drawing/2014/main" id="{C71E9B2A-4D4C-4E74-B8FE-BCC2EEE77623}"/>
                </a:ext>
              </a:extLst>
            </p:cNvPr>
            <p:cNvSpPr/>
            <p:nvPr/>
          </p:nvSpPr>
          <p:spPr>
            <a:xfrm>
              <a:off x="1910326" y="2866267"/>
              <a:ext cx="2830285" cy="1325563"/>
            </a:xfrm>
            <a:prstGeom prst="wedgeRectCallout">
              <a:avLst>
                <a:gd name="adj1" fmla="val 36705"/>
                <a:gd name="adj2" fmla="val 651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Miten tieto kuvaa todellisuutta?</a:t>
              </a:r>
            </a:p>
          </p:txBody>
        </p:sp>
        <p:sp>
          <p:nvSpPr>
            <p:cNvPr id="10" name="Puhekupla: Suorakulmio 9">
              <a:extLst>
                <a:ext uri="{FF2B5EF4-FFF2-40B4-BE49-F238E27FC236}">
                  <a16:creationId xmlns:a16="http://schemas.microsoft.com/office/drawing/2014/main" id="{9E2DC324-5121-43A0-B7F2-7EB0AD487427}"/>
                </a:ext>
              </a:extLst>
            </p:cNvPr>
            <p:cNvSpPr/>
            <p:nvPr/>
          </p:nvSpPr>
          <p:spPr>
            <a:xfrm>
              <a:off x="4554280" y="5030787"/>
              <a:ext cx="2830285" cy="1325563"/>
            </a:xfrm>
            <a:prstGeom prst="wedgeRectCallout">
              <a:avLst>
                <a:gd name="adj1" fmla="val -45141"/>
                <a:gd name="adj2" fmla="val -669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Miten tieto on kuvattu?</a:t>
              </a:r>
            </a:p>
          </p:txBody>
        </p:sp>
        <p:sp>
          <p:nvSpPr>
            <p:cNvPr id="11" name="Puhekupla: Suorakulmio 10">
              <a:extLst>
                <a:ext uri="{FF2B5EF4-FFF2-40B4-BE49-F238E27FC236}">
                  <a16:creationId xmlns:a16="http://schemas.microsoft.com/office/drawing/2014/main" id="{69147FBF-9813-4CBC-B61E-B72187544E1E}"/>
                </a:ext>
              </a:extLst>
            </p:cNvPr>
            <p:cNvSpPr/>
            <p:nvPr/>
          </p:nvSpPr>
          <p:spPr>
            <a:xfrm>
              <a:off x="838200" y="4833413"/>
              <a:ext cx="2830285" cy="1325563"/>
            </a:xfrm>
            <a:prstGeom prst="wedgeRectCallout">
              <a:avLst>
                <a:gd name="adj1" fmla="val 61936"/>
                <a:gd name="adj2" fmla="val -491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Miten tietoa voi käyttää?</a:t>
              </a:r>
            </a:p>
          </p:txBody>
        </p:sp>
        <p:sp>
          <p:nvSpPr>
            <p:cNvPr id="12" name="Puhekupla: Suorakulmio 11">
              <a:extLst>
                <a:ext uri="{FF2B5EF4-FFF2-40B4-BE49-F238E27FC236}">
                  <a16:creationId xmlns:a16="http://schemas.microsoft.com/office/drawing/2014/main" id="{7F90C673-0AB1-492E-A77B-D7BB3046A857}"/>
                </a:ext>
              </a:extLst>
            </p:cNvPr>
            <p:cNvSpPr/>
            <p:nvPr/>
          </p:nvSpPr>
          <p:spPr>
            <a:xfrm>
              <a:off x="8350292" y="4384184"/>
              <a:ext cx="2830285" cy="1325563"/>
            </a:xfrm>
            <a:prstGeom prst="wedgeRectCallout">
              <a:avLst>
                <a:gd name="adj1" fmla="val 3760"/>
                <a:gd name="adj2" fmla="val 692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Näin pääset alkuun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6B68879-074B-4692-9A3E-B9EFEC0FA9F6}"/>
                </a:ext>
              </a:extLst>
            </p:cNvPr>
            <p:cNvSpPr txBox="1"/>
            <p:nvPr/>
          </p:nvSpPr>
          <p:spPr>
            <a:xfrm>
              <a:off x="3325468" y="4396613"/>
              <a:ext cx="2116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rgbClr val="0065A1"/>
                  </a:solidFill>
                </a:rPr>
                <a:t>LAATUKRITEERIT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wipe/>
      </p:transition>
    </mc:Choice>
    <mc:Fallback xmlns="">
      <p:transition spd="slow" advTm="15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6C3EAD-0FAF-4A3B-AB76-3B6A338C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Tunnustusta Tiedon äärellä eOppiva-kurssille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15A6AFC-231D-4CA6-BFA2-5CED9050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6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8FD9E6-08E0-4B70-9EFB-491A469D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TiHA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599E041-DC7F-4E47-B3CB-6A41D3F1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AC3D-BD39-1D4A-A403-3F0D5245D987}" type="datetime1">
              <a:rPr lang="fi-FI" smtClean="0"/>
              <a:t>21.12.2022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E684D35-3529-42A9-BC27-5E2667FE7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825625"/>
            <a:ext cx="4765674" cy="4117975"/>
          </a:xfrm>
        </p:spPr>
        <p:txBody>
          <a:bodyPr/>
          <a:lstStyle/>
          <a:p>
            <a:r>
              <a:rPr lang="fi-FI" dirty="0"/>
              <a:t>Tiedon äärellä -koulutuskokonaisuus sai tunnustusta </a:t>
            </a:r>
            <a:r>
              <a:rPr lang="fi-FI" dirty="0" err="1"/>
              <a:t>HAUSin</a:t>
            </a:r>
            <a:r>
              <a:rPr lang="fi-FI" dirty="0"/>
              <a:t> eOppiva-gaalassa.</a:t>
            </a:r>
          </a:p>
          <a:p>
            <a:r>
              <a:rPr lang="fi-FI" dirty="0"/>
              <a:t>Kuvassa Tanja Lahti ja Nico Käräjäoja VM:stä sekä Janika Tarkoma </a:t>
            </a:r>
            <a:r>
              <a:rPr lang="fi-FI" dirty="0" err="1"/>
              <a:t>TK:sta</a:t>
            </a:r>
            <a:r>
              <a:rPr lang="fi-FI" dirty="0"/>
              <a:t> pokkaamassa palkintoa.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D1E3D5A-8A8F-4BA4-A104-C5F32CC75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713" y="1825625"/>
            <a:ext cx="6272287" cy="42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</p:sld>
</file>

<file path=ppt/theme/theme1.xml><?xml version="1.0" encoding="utf-8"?>
<a:theme xmlns:a="http://schemas.openxmlformats.org/drawingml/2006/main" name="tk2019">
  <a:themeElements>
    <a:clrScheme name="lopullin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B0"/>
      </a:accent1>
      <a:accent2>
        <a:srgbClr val="EA7404"/>
      </a:accent2>
      <a:accent3>
        <a:srgbClr val="A40084"/>
      </a:accent3>
      <a:accent4>
        <a:srgbClr val="8A8A9E"/>
      </a:accent4>
      <a:accent5>
        <a:srgbClr val="253081"/>
      </a:accent5>
      <a:accent6>
        <a:srgbClr val="049DE3"/>
      </a:accent6>
      <a:hlink>
        <a:srgbClr val="0039A6"/>
      </a:hlink>
      <a:folHlink>
        <a:srgbClr val="551A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2019_suomi.potx" id="{81B32E9A-D639-4F14-95B6-49C54FA31D7E}" vid="{240FF036-CE94-471B-AD51-2C4A28AB7A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ilastokeskus dokumentti" ma:contentTypeID="0x01010015C64B13631AAD4A9E76B6827E10B9940059D42BA6DCFCA5429A13B959B3400661" ma:contentTypeVersion="24" ma:contentTypeDescription="Luo uusi asiakirja." ma:contentTypeScope="" ma:versionID="765da9fe7b508b5046fac49f1f6b1c18">
  <xsd:schema xmlns:xsd="http://www.w3.org/2001/XMLSchema" xmlns:xs="http://www.w3.org/2001/XMLSchema" xmlns:p="http://schemas.microsoft.com/office/2006/metadata/properties" xmlns:ns1="http://schemas.microsoft.com/sharepoint/v3" xmlns:ns2="eb806122-3b61-4629-a153-37a7e159d40d" xmlns:ns3="fc271ebe-f665-44b4-a917-5c3205f453f4" xmlns:ns4="8400243b-bc53-4fa5-848f-d19c2e7b29c3" targetNamespace="http://schemas.microsoft.com/office/2006/metadata/properties" ma:root="true" ma:fieldsID="b9f9d62de4999b588848940018af6272" ns1:_="" ns2:_="" ns3:_="" ns4:_="">
    <xsd:import namespace="http://schemas.microsoft.com/sharepoint/v3"/>
    <xsd:import namespace="eb806122-3b61-4629-a153-37a7e159d40d"/>
    <xsd:import namespace="fc271ebe-f665-44b4-a917-5c3205f453f4"/>
    <xsd:import namespace="8400243b-bc53-4fa5-848f-d19c2e7b29c3"/>
    <xsd:element name="properties">
      <xsd:complexType>
        <xsd:sequence>
          <xsd:element name="documentManagement">
            <xsd:complexType>
              <xsd:all>
                <xsd:element ref="ns1:DHDocumentTypeTaxHTField" minOccurs="0"/>
                <xsd:element ref="ns2:TaxCatchAll" minOccurs="0"/>
                <xsd:element ref="ns2:TaxCatchAllLabel" minOccurs="0"/>
                <xsd:element ref="ns1:DHFunctionTaxHTField" minOccurs="0"/>
                <xsd:element ref="ns1:DHProjectTaxHTField" minOccurs="0"/>
                <xsd:element ref="ns1:DHBusinessUnitTaxHTField" minOccurs="0"/>
                <xsd:element ref="ns1:DHStatisticsTaxHTField" minOccurs="0"/>
                <xsd:element ref="ns1:DHStatDestinationTaxHTField" minOccurs="0"/>
                <xsd:element ref="ns1:DHDataCollectionTaxHTField" minOccurs="0"/>
                <xsd:element ref="ns1:DHKeywordsTaxHTFiel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HDocumentTypeTaxHTField" ma:index="8" nillable="true" ma:taxonomy="true" ma:internalName="DHDocumentTypeTaxHTField" ma:taxonomyFieldName="DHDocumentType" ma:displayName="Dokumentin tyyppi" ma:default="" ma:fieldId="{f47f4b1e-63ff-4773-9d9f-a20ac59b36ca}" ma:sspId="60871944-895c-4cb2-84e1-cd44f824062f" ma:termSetId="e471635c-c0c0-4256-ad46-6ffece1c06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HFunctionTaxHTField" ma:index="12" nillable="true" ma:taxonomy="true" ma:internalName="DHFunctionTaxHTField" ma:taxonomyFieldName="DHFunction" ma:displayName="Tehtävä" ma:default="" ma:fieldId="{5f681c36-cc9d-4b5c-bac0-e4ccd633dec1}" ma:sspId="60871944-895c-4cb2-84e1-cd44f824062f" ma:termSetId="553074c3-162d-4fb7-b2fe-ff72ad6958a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HProjectTaxHTField" ma:index="14" nillable="true" ma:taxonomy="true" ma:internalName="DHProjectTaxHTField" ma:taxonomyFieldName="DHProject" ma:displayName="Projekti" ma:default="" ma:fieldId="{976e239f-65c2-4e84-8c95-ec53935d3cc3}" ma:sspId="60871944-895c-4cb2-84e1-cd44f824062f" ma:termSetId="04f54ef3-ec83-42d0-aa8c-40ae45b258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HBusinessUnitTaxHTField" ma:index="16" nillable="true" ma:taxonomy="true" ma:internalName="DHBusinessUnitTaxHTField" ma:taxonomyFieldName="DHBusinessUnit" ma:displayName="Tulosyksikkö" ma:default="" ma:fieldId="{2b2eb072-df35-43d1-8f02-fc1f9895da18}" ma:sspId="60871944-895c-4cb2-84e1-cd44f824062f" ma:termSetId="58054ada-cba8-4519-96fb-10431ae2ab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HStatisticsTaxHTField" ma:index="18" nillable="true" ma:taxonomy="true" ma:internalName="DHStatisticsTaxHTField" ma:taxonomyFieldName="DHStatistics" ma:displayName="Tilasto" ma:default="" ma:fieldId="{abe1d596-110c-40ef-b92a-78a05b293c6d}" ma:sspId="60871944-895c-4cb2-84e1-cd44f824062f" ma:termSetId="6c20989a-5ada-4474-b5dd-b559465256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HStatDestinationTaxHTField" ma:index="20" nillable="true" ma:taxonomy="true" ma:internalName="DHStatDestinationTaxHTField" ma:taxonomyFieldName="DHStatDestination" ma:displayName="Tilastointikohde" ma:default="" ma:fieldId="{d6ce6b17-b76c-4fcb-9da5-23ef1985e3e6}" ma:sspId="60871944-895c-4cb2-84e1-cd44f824062f" ma:termSetId="10397f09-9ec9-4c4f-b4b6-8d74e9effa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HDataCollectionTaxHTField" ma:index="22" nillable="true" ma:taxonomy="true" ma:internalName="DHDataCollectionTaxHTField" ma:taxonomyFieldName="DHDataCollection" ma:displayName="Tiedonkeruu" ma:default="" ma:fieldId="{d1018f9b-090b-499c-abfe-5365444b47fc}" ma:sspId="60871944-895c-4cb2-84e1-cd44f824062f" ma:termSetId="6c9e0695-971c-449d-b71c-dfeb08068c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HKeywordsTaxHTField" ma:index="24" nillable="true" ma:taxonomy="true" ma:internalName="DHKeywordsTaxHTField" ma:taxonomyFieldName="DHKeywords" ma:displayName="Asiasanat" ma:default="" ma:fieldId="{ee777ad9-6fbf-4514-9e25-a7718c871fc6}" ma:sspId="60871944-895c-4cb2-84e1-cd44f824062f" ma:termSetId="5e2c99d2-4a76-460f-8caa-b4393bccc74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06122-3b61-4629-a153-37a7e159d40d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0383a1d9-e0fb-452e-97da-a1a9cde9e87a}" ma:internalName="TaxCatchAll" ma:showField="CatchAllData" ma:web="8400243b-bc53-4fa5-848f-d19c2e7b2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383a1d9-e0fb-452e-97da-a1a9cde9e87a}" ma:internalName="TaxCatchAllLabel" ma:readOnly="true" ma:showField="CatchAllDataLabel" ma:web="8400243b-bc53-4fa5-848f-d19c2e7b2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71ebe-f665-44b4-a917-5c3205f45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Kuvien tunnisteet" ma:readOnly="false" ma:fieldId="{5cf76f15-5ced-4ddc-b409-7134ff3c332f}" ma:taxonomyMulti="true" ma:sspId="60871944-895c-4cb2-84e1-cd44f8240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0243b-bc53-4fa5-848f-d19c2e7b29c3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HStatDestinationTaxHTField xmlns="http://schemas.microsoft.com/sharepoint/v3">
      <Terms xmlns="http://schemas.microsoft.com/office/infopath/2007/PartnerControls"/>
    </DHStatDestinationTaxHTField>
    <lcf76f155ced4ddcb4097134ff3c332f xmlns="fc271ebe-f665-44b4-a917-5c3205f453f4">
      <Terms xmlns="http://schemas.microsoft.com/office/infopath/2007/PartnerControls"/>
    </lcf76f155ced4ddcb4097134ff3c332f>
    <DHDocumentTypeTaxHTField xmlns="http://schemas.microsoft.com/sharepoint/v3">
      <Terms xmlns="http://schemas.microsoft.com/office/infopath/2007/PartnerControls"/>
    </DHDocumentTypeTaxHTField>
    <DHFunctionTaxHTField xmlns="http://schemas.microsoft.com/sharepoint/v3">
      <Terms xmlns="http://schemas.microsoft.com/office/infopath/2007/PartnerControls"/>
    </DHFunctionTaxHTField>
    <DHDataCollectionTaxHTField xmlns="http://schemas.microsoft.com/sharepoint/v3">
      <Terms xmlns="http://schemas.microsoft.com/office/infopath/2007/PartnerControls"/>
    </DHDataCollectionTaxHTField>
    <DHKeywordsTaxHTField xmlns="http://schemas.microsoft.com/sharepoint/v3">
      <Terms xmlns="http://schemas.microsoft.com/office/infopath/2007/PartnerControls"/>
    </DHKeywordsTaxHTField>
    <DHBusinessUnitTaxHTField xmlns="http://schemas.microsoft.com/sharepoint/v3">
      <Terms xmlns="http://schemas.microsoft.com/office/infopath/2007/PartnerControls"/>
    </DHBusinessUnitTaxHTField>
    <TaxCatchAll xmlns="eb806122-3b61-4629-a153-37a7e159d40d" xsi:nil="true"/>
    <DHProjectTaxHTField xmlns="http://schemas.microsoft.com/sharepoint/v3">
      <Terms xmlns="http://schemas.microsoft.com/office/infopath/2007/PartnerControls"/>
    </DHProjectTaxHTField>
    <DHStatisticsTaxHTField xmlns="http://schemas.microsoft.com/sharepoint/v3">
      <Terms xmlns="http://schemas.microsoft.com/office/infopath/2007/PartnerControls"/>
    </DHStatistics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F6E368-D92A-4900-BF94-4908F513B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806122-3b61-4629-a153-37a7e159d40d"/>
    <ds:schemaRef ds:uri="fc271ebe-f665-44b4-a917-5c3205f453f4"/>
    <ds:schemaRef ds:uri="8400243b-bc53-4fa5-848f-d19c2e7b29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94DCEB-CAE9-491F-89ED-55C7589DA278}">
  <ds:schemaRefs>
    <ds:schemaRef ds:uri="http://purl.org/dc/dcmitype/"/>
    <ds:schemaRef ds:uri="http://schemas.microsoft.com/office/2006/metadata/properties"/>
    <ds:schemaRef ds:uri="http://purl.org/dc/elements/1.1/"/>
    <ds:schemaRef ds:uri="eb806122-3b61-4629-a153-37a7e159d40d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8400243b-bc53-4fa5-848f-d19c2e7b29c3"/>
    <ds:schemaRef ds:uri="http://schemas.microsoft.com/office/2006/documentManagement/types"/>
    <ds:schemaRef ds:uri="fc271ebe-f665-44b4-a917-5c3205f453f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657086A-7BA7-48CD-AA48-E838559689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tk2019_suomi</Template>
  <TotalTime>72</TotalTime>
  <Words>182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tk2019</vt:lpstr>
      <vt:lpstr>Tiedon äärellä – tehoa tiedon käyttöön</vt:lpstr>
      <vt:lpstr>Tiedon äärellä  – tehoa tiedon käyttöön</vt:lpstr>
      <vt:lpstr>Viisi kurssia</vt:lpstr>
      <vt:lpstr>Kurssi: ”Tiedon laatu  – laadun merkitys ja kuvaaminen”</vt:lpstr>
      <vt:lpstr>Tutustu kursseihin eOppivassa</vt:lpstr>
      <vt:lpstr>Tunnustusta Tiedon äärellä eOppiva-kurssille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Mervi Haakana</dc:creator>
  <cp:lastModifiedBy>Mervi Haakana</cp:lastModifiedBy>
  <cp:revision>14</cp:revision>
  <cp:lastPrinted>2019-04-02T07:22:47Z</cp:lastPrinted>
  <dcterms:created xsi:type="dcterms:W3CDTF">2022-11-01T08:28:22Z</dcterms:created>
  <dcterms:modified xsi:type="dcterms:W3CDTF">2022-12-21T14:20:43Z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0x01010015C64B13631AAD4A9E76B6827E10B9940059D42BA6DCFCA5429A13B959B3400661</vt:lpwstr>
  </property>
  <property fmtid="{D5CDD505-2E9C-101B-9397-08002B2CF9AE}" pid="3" name="DHDocumentType">
    <vt:lpwstr/>
  </property>
  <property fmtid="{D5CDD505-2E9C-101B-9397-08002B2CF9AE}" pid="4" name="MediaServiceImageTags">
    <vt:lpwstr/>
  </property>
  <property fmtid="{D5CDD505-2E9C-101B-9397-08002B2CF9AE}" pid="5" name="DHDataCollection">
    <vt:lpwstr/>
  </property>
  <property fmtid="{D5CDD505-2E9C-101B-9397-08002B2CF9AE}" pid="6" name="DHStatistics">
    <vt:lpwstr/>
  </property>
  <property fmtid="{D5CDD505-2E9C-101B-9397-08002B2CF9AE}" pid="7" name="DHKeywords">
    <vt:lpwstr/>
  </property>
  <property fmtid="{D5CDD505-2E9C-101B-9397-08002B2CF9AE}" pid="8" name="DHBusinessUnit">
    <vt:lpwstr/>
  </property>
  <property fmtid="{D5CDD505-2E9C-101B-9397-08002B2CF9AE}" pid="9" name="DHStatDestination">
    <vt:lpwstr/>
  </property>
  <property fmtid="{D5CDD505-2E9C-101B-9397-08002B2CF9AE}" pid="10" name="DHFunction">
    <vt:lpwstr/>
  </property>
  <property fmtid="{D5CDD505-2E9C-101B-9397-08002B2CF9AE}" pid="11" name="DHProject">
    <vt:lpwstr/>
  </property>
</Properties>
</file>